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News Cycle"/>
      <p:regular r:id="rId42"/>
      <p:bold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Merriweather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NewsCycle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NewsCycle-bold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boldItalic.fntdata"/><Relationship Id="rId5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6d312f63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6d312f63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6d312f63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6d312f63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6d312f63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6d312f63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6d312f63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6d312f63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6d312f63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6d312f63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6d312f63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6d312f63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6d312f63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6d312f63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6d312f63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6d312f63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6d312f63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6d312f63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6d312f63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6d312f63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6d312f63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6d312f63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6d312f63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6d312f63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6d312f63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6d312f63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6d312f63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6d312f63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6d312f63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6d312f63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6d312f63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6d312f63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d312f63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d312f63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6d312f63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6d312f63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6d312f63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6d312f63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6d312f63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6d312f63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6d312f63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6d312f63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6d312f63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6d312f63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6d312f63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46d312f63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6d312f63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6d312f63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6d312f63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6d312f63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6d312f63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6d312f63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6d312f63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6d312f63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6d312f63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6d312f63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6d312f63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6d312f63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6d312f63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6d312f63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6d312f63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6d312f63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529200" y="0"/>
            <a:ext cx="4614900" cy="5174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29550" y="294250"/>
            <a:ext cx="37899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329550" y="1565425"/>
            <a:ext cx="3660600" cy="32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4637400" y="317800"/>
            <a:ext cx="4225500" cy="4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9110450" y="-270700"/>
            <a:ext cx="33600" cy="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-24150" y="-70625"/>
            <a:ext cx="9192300" cy="3542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776825" y="411950"/>
            <a:ext cx="7335000" cy="15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News Cycle"/>
              <a:buNone/>
              <a:defRPr sz="4500">
                <a:latin typeface="News Cycle"/>
                <a:ea typeface="News Cycle"/>
                <a:cs typeface="News Cycle"/>
                <a:sym typeface="News Cyc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904500" y="3601625"/>
            <a:ext cx="7335000" cy="14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News Cycle"/>
              <a:buNone/>
              <a:defRPr b="1" sz="4000">
                <a:latin typeface="News Cycle"/>
                <a:ea typeface="News Cycle"/>
                <a:cs typeface="News Cycle"/>
                <a:sym typeface="News Cyc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103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News Cycle"/>
              <a:buNone/>
              <a:defRPr sz="3500">
                <a:latin typeface="News Cycle"/>
                <a:ea typeface="News Cycle"/>
                <a:cs typeface="News Cycle"/>
                <a:sym typeface="News Cyc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ews Cycle"/>
              <a:buNone/>
              <a:defRPr sz="35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ews Cycle"/>
              <a:buNone/>
              <a:defRPr sz="35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ews Cycle"/>
              <a:buNone/>
              <a:defRPr sz="35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ews Cycle"/>
              <a:buNone/>
              <a:defRPr sz="35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ews Cycle"/>
              <a:buNone/>
              <a:defRPr sz="35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ews Cycle"/>
              <a:buNone/>
              <a:defRPr sz="35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ews Cycle"/>
              <a:buNone/>
              <a:defRPr sz="35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ews Cycle"/>
              <a:buNone/>
              <a:defRPr sz="35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○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■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○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■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○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■"/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sublimetext.com/" TargetMode="External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naconda.com/" TargetMode="External"/><Relationship Id="rId4" Type="http://schemas.openxmlformats.org/officeDocument/2006/relationships/hyperlink" Target="https://www.anaconda.com/products/distribution" TargetMode="External"/><Relationship Id="rId5" Type="http://schemas.openxmlformats.org/officeDocument/2006/relationships/hyperlink" Target="https://docs.anaconda.com/anaconda/install/windows/" TargetMode="External"/><Relationship Id="rId6" Type="http://schemas.openxmlformats.org/officeDocument/2006/relationships/hyperlink" Target="https://docs.anaconda.com/anaconda/install/mac-os/" TargetMode="External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904500" y="3601625"/>
            <a:ext cx="7335000" cy="14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4500"/>
              <a:t>Lab 0 </a:t>
            </a:r>
            <a:endParaRPr/>
          </a:p>
        </p:txBody>
      </p:sp>
      <p:sp>
        <p:nvSpPr>
          <p:cNvPr id="74" name="Google Shape;74;p15"/>
          <p:cNvSpPr txBox="1"/>
          <p:nvPr>
            <p:ph idx="2" type="title"/>
          </p:nvPr>
        </p:nvSpPr>
        <p:spPr>
          <a:xfrm>
            <a:off x="776825" y="411950"/>
            <a:ext cx="7335000" cy="15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en-GB"/>
              <a:t>CSC-121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en-GB"/>
              <a:t>Introduction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2.2. Launch Jupyter Notebook</a:t>
            </a:r>
            <a:endParaRPr/>
          </a:p>
        </p:txBody>
      </p:sp>
      <p:grpSp>
        <p:nvGrpSpPr>
          <p:cNvPr id="152" name="Google Shape;152;p24"/>
          <p:cNvGrpSpPr/>
          <p:nvPr/>
        </p:nvGrpSpPr>
        <p:grpSpPr>
          <a:xfrm>
            <a:off x="4847675" y="1155175"/>
            <a:ext cx="4189250" cy="1192850"/>
            <a:chOff x="4847675" y="1078300"/>
            <a:chExt cx="4189250" cy="1192850"/>
          </a:xfrm>
        </p:grpSpPr>
        <p:pic>
          <p:nvPicPr>
            <p:cNvPr id="153" name="Google Shape;153;p24"/>
            <p:cNvPicPr preferRelativeResize="0"/>
            <p:nvPr/>
          </p:nvPicPr>
          <p:blipFill rotWithShape="1">
            <a:blip r:embed="rId3">
              <a:alphaModFix/>
            </a:blip>
            <a:srcRect b="55349" l="12295" r="16711" t="0"/>
            <a:stretch/>
          </p:blipFill>
          <p:spPr>
            <a:xfrm>
              <a:off x="4847675" y="1078300"/>
              <a:ext cx="4189250" cy="119285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54" name="Google Shape;154;p24"/>
            <p:cNvCxnSpPr/>
            <p:nvPr/>
          </p:nvCxnSpPr>
          <p:spPr>
            <a:xfrm flipH="1" rot="10800000">
              <a:off x="7071150" y="1860225"/>
              <a:ext cx="1650900" cy="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" name="Google Shape;155;p24"/>
          <p:cNvSpPr txBox="1"/>
          <p:nvPr/>
        </p:nvSpPr>
        <p:spPr>
          <a:xfrm>
            <a:off x="311700" y="1240525"/>
            <a:ext cx="409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Enter the command: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jupyter notebook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If a new tab is opened in your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browser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and you get something that looks like below in the terminal/command line, you are good!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4">
            <a:alphaModFix/>
          </a:blip>
          <a:srcRect b="12357" l="0" r="0" t="0"/>
          <a:stretch/>
        </p:blipFill>
        <p:spPr>
          <a:xfrm>
            <a:off x="1526800" y="2778050"/>
            <a:ext cx="6481976" cy="1822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7" name="Google Shape;157;p24"/>
          <p:cNvCxnSpPr/>
          <p:nvPr/>
        </p:nvCxnSpPr>
        <p:spPr>
          <a:xfrm>
            <a:off x="3105150" y="1485900"/>
            <a:ext cx="1704600" cy="270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4"/>
          <p:cNvSpPr txBox="1"/>
          <p:nvPr/>
        </p:nvSpPr>
        <p:spPr>
          <a:xfrm>
            <a:off x="500100" y="4667250"/>
            <a:ext cx="81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Helvetica Neue"/>
                <a:ea typeface="Helvetica Neue"/>
                <a:cs typeface="Helvetica Neue"/>
                <a:sym typeface="Helvetica Neue"/>
              </a:rPr>
              <a:t>If you see any errors, please see me or the lab assistant</a:t>
            </a:r>
            <a:endParaRPr b="1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178175"/>
            <a:ext cx="8181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2.3. Creating a new Python Notebook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45714" l="0" r="0" t="0"/>
          <a:stretch/>
        </p:blipFill>
        <p:spPr>
          <a:xfrm>
            <a:off x="152400" y="1113194"/>
            <a:ext cx="8839201" cy="1511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100" y="2792775"/>
            <a:ext cx="2476500" cy="22860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5"/>
          <p:cNvSpPr/>
          <p:nvPr/>
        </p:nvSpPr>
        <p:spPr>
          <a:xfrm>
            <a:off x="8349850" y="1736775"/>
            <a:ext cx="534300" cy="46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5"/>
          <p:cNvCxnSpPr>
            <a:stCxn id="166" idx="1"/>
          </p:cNvCxnSpPr>
          <p:nvPr/>
        </p:nvCxnSpPr>
        <p:spPr>
          <a:xfrm flipH="1">
            <a:off x="7280950" y="1970625"/>
            <a:ext cx="1068900" cy="14265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5"/>
          <p:cNvSpPr txBox="1"/>
          <p:nvPr/>
        </p:nvSpPr>
        <p:spPr>
          <a:xfrm>
            <a:off x="267200" y="2920050"/>
            <a:ext cx="54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“</a:t>
            </a: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New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Select “</a:t>
            </a: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Python 3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” from the dropdown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6660500" y="3358750"/>
            <a:ext cx="1832400" cy="34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2.4. Rename Notebook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95725"/>
            <a:ext cx="8839204" cy="20414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26"/>
          <p:cNvSpPr txBox="1"/>
          <p:nvPr/>
        </p:nvSpPr>
        <p:spPr>
          <a:xfrm>
            <a:off x="311700" y="1439750"/>
            <a:ext cx="733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</a:t>
            </a: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Untitled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on the top left, next to the Jupyter logo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Rename the file to </a:t>
            </a: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Hello World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2.5. Run a code cell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99" y="2268400"/>
            <a:ext cx="7229049" cy="27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311700" y="1220275"/>
            <a:ext cx="733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In the top code cell, type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print(“Hello, world!”)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the “Run” button above in the toolbar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2.6. Markdown Cell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24190" l="0" r="0" t="0"/>
          <a:stretch/>
        </p:blipFill>
        <p:spPr>
          <a:xfrm>
            <a:off x="1554250" y="2571750"/>
            <a:ext cx="5420174" cy="24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311700" y="1220275"/>
            <a:ext cx="733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 new cell would have been created below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the dropdown menu with Code preselected from the toolbar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Select Markdown from the dropdown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2.7. Run Markdown Cell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850" y="2421375"/>
            <a:ext cx="6196800" cy="25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753875" y="1250100"/>
            <a:ext cx="549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In the new cell, type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# Name: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followed by your name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the Run button from the toolbar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2.8. Moving cells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11645" l="0" r="0" t="0"/>
          <a:stretch/>
        </p:blipFill>
        <p:spPr>
          <a:xfrm>
            <a:off x="1288275" y="2317550"/>
            <a:ext cx="6372175" cy="26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643500" y="1304950"/>
            <a:ext cx="54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the markdown cell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the Upward Arrow in the toolbar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2.9. Second code cell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13927" l="-1000" r="999" t="-1801"/>
          <a:stretch/>
        </p:blipFill>
        <p:spPr>
          <a:xfrm>
            <a:off x="1439450" y="2262800"/>
            <a:ext cx="5705525" cy="279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633000" y="1486275"/>
            <a:ext cx="7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</a:t>
            </a: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Insert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from toolbar and select  Insert Cell Below from the dropdown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178175"/>
            <a:ext cx="788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2.10. Gratuity for Check Amount: $27.03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425" y="1816675"/>
            <a:ext cx="6020299" cy="31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643500" y="1145125"/>
            <a:ext cx="54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In the newly created cell, type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(20/100)*27.03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Run cell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2.11. Documentation string for help</a:t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1180" r="37657" t="6777"/>
          <a:stretch/>
        </p:blipFill>
        <p:spPr>
          <a:xfrm>
            <a:off x="2128025" y="1693925"/>
            <a:ext cx="5190026" cy="332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643500" y="1078325"/>
            <a:ext cx="54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Create yet another new cell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Type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print?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nd Run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549" y="1505839"/>
            <a:ext cx="2037515" cy="10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25" y="2989075"/>
            <a:ext cx="1135425" cy="11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188" y="1421013"/>
            <a:ext cx="1197099" cy="138762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77000" y="1154325"/>
            <a:ext cx="6671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Install Anaconda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Install Sublime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Run Jupyter Notebook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Create and run code blocks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Get comfortable with Python notebooks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Run python code (.py files), from the terminal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AutoNum type="arabicPeriod"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Submit jupyter notebook + helloworld.py on Moodle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Lab Assistants: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Marissa Patel   (121-01)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Abby Grant      (121-02)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28625" y="19075"/>
            <a:ext cx="9115500" cy="51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1236900" y="2048525"/>
            <a:ext cx="6670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3</a:t>
            </a:r>
            <a:r>
              <a:rPr lang="en-GB" sz="5000"/>
              <a:t>. Installing Sublime Text</a:t>
            </a:r>
            <a:endParaRPr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3.1. Install Sublime Text</a:t>
            </a: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171775" y="1192825"/>
            <a:ext cx="293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Go to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https://www.sublimetext.com/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Click on the download button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Run the downloaded file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Follow instructions to install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Run SublimeText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875" y="1535775"/>
            <a:ext cx="5639997" cy="3417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 flipH="1" rot="10800000">
            <a:off x="2929600" y="2376075"/>
            <a:ext cx="1880100" cy="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5"/>
          <p:cNvCxnSpPr/>
          <p:nvPr/>
        </p:nvCxnSpPr>
        <p:spPr>
          <a:xfrm>
            <a:off x="2948675" y="2166175"/>
            <a:ext cx="0" cy="21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5"/>
          <p:cNvSpPr/>
          <p:nvPr/>
        </p:nvSpPr>
        <p:spPr>
          <a:xfrm>
            <a:off x="4809500" y="2271150"/>
            <a:ext cx="1011600" cy="30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3.2. Turn on syntax highlighting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423" y="1543050"/>
            <a:ext cx="4843476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/>
        </p:nvSpPr>
        <p:spPr>
          <a:xfrm>
            <a:off x="333375" y="1457325"/>
            <a:ext cx="34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228600" y="1219200"/>
            <a:ext cx="364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Plain Text in the bottom right corner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Select Python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3.3. Hello World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350" y="1236700"/>
            <a:ext cx="4895849" cy="11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228600" y="1219200"/>
            <a:ext cx="3645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Type in the code line shown in the screenshot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Replace </a:t>
            </a:r>
            <a:r>
              <a:rPr b="1" i="1" lang="en-GB">
                <a:latin typeface="Helvetica Neue"/>
                <a:ea typeface="Helvetica Neue"/>
                <a:cs typeface="Helvetica Neue"/>
                <a:sym typeface="Helvetica Neue"/>
              </a:rPr>
              <a:t>Fahad</a:t>
            </a: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 with your own preferred name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Click on File, top left corner, next to Sublime Text and select Save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348" y="2443125"/>
            <a:ext cx="2451852" cy="25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3.4. Save file</a:t>
            </a:r>
            <a:endParaRPr/>
          </a:p>
        </p:txBody>
      </p:sp>
      <p:sp>
        <p:nvSpPr>
          <p:cNvPr id="263" name="Google Shape;263;p38"/>
          <p:cNvSpPr txBox="1"/>
          <p:nvPr/>
        </p:nvSpPr>
        <p:spPr>
          <a:xfrm>
            <a:off x="248100" y="1450475"/>
            <a:ext cx="250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Name the file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helloworld.py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Save it in the same directory as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Hello World.ipynb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150" y="1603175"/>
            <a:ext cx="6090900" cy="342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/>
          <p:nvPr/>
        </p:nvSpPr>
        <p:spPr>
          <a:xfrm>
            <a:off x="28625" y="19075"/>
            <a:ext cx="9115500" cy="51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70" name="Google Shape;270;p39"/>
          <p:cNvSpPr txBox="1"/>
          <p:nvPr>
            <p:ph type="title"/>
          </p:nvPr>
        </p:nvSpPr>
        <p:spPr>
          <a:xfrm>
            <a:off x="1236900" y="2048525"/>
            <a:ext cx="6670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4</a:t>
            </a:r>
            <a:r>
              <a:rPr lang="en-GB" sz="5000"/>
              <a:t>. Running Python code </a:t>
            </a:r>
            <a:endParaRPr sz="5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178175"/>
            <a:ext cx="7341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r>
              <a:rPr lang="en-GB"/>
              <a:t>.1. Launch Terminal/Command Prompt</a:t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311700" y="1057600"/>
            <a:ext cx="549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Launch Terminal (Mac) / Command Prompt (Windows)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On Mac,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1. Command+Space (spotlight)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2. Type terminal and press return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000" y="1535550"/>
            <a:ext cx="4525624" cy="33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00" y="2252900"/>
            <a:ext cx="4065474" cy="258403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1817788" y="4743300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MacOS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6140103" y="4743300"/>
            <a:ext cx="9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Windows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/>
        </p:nvSpPr>
        <p:spPr>
          <a:xfrm>
            <a:off x="523875" y="1304925"/>
            <a:ext cx="5486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Enter the command: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If you see the three greater than signs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you are good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Enter the python code: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print(“Hello, world!”)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Enter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exit()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4.2. Testing Python</a:t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25" y="2095501"/>
            <a:ext cx="7972949" cy="15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4.3. Run helloworld.py</a:t>
            </a: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648900" y="1393225"/>
            <a:ext cx="5496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Use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(perhaps multiple times) to go to the directory where you saved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helloworld.py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Use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ls -lt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(mac) or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(windows) to confirm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Run the command: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python helloworld.py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32" y="3425603"/>
            <a:ext cx="6272617" cy="10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/>
          <p:nvPr/>
        </p:nvSpPr>
        <p:spPr>
          <a:xfrm>
            <a:off x="28625" y="19075"/>
            <a:ext cx="9115500" cy="51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00" name="Google Shape;300;p43"/>
          <p:cNvSpPr txBox="1"/>
          <p:nvPr>
            <p:ph type="title"/>
          </p:nvPr>
        </p:nvSpPr>
        <p:spPr>
          <a:xfrm>
            <a:off x="1236900" y="2048525"/>
            <a:ext cx="6670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5</a:t>
            </a:r>
            <a:r>
              <a:rPr lang="en-GB" sz="5000"/>
              <a:t>. Submission to Moodle</a:t>
            </a:r>
            <a:endParaRPr sz="5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28625" y="19075"/>
            <a:ext cx="9115500" cy="51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1791400" y="204852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ews Cycle"/>
              <a:buAutoNum type="arabicPeriod"/>
            </a:pPr>
            <a:r>
              <a:rPr lang="en-GB" sz="5000"/>
              <a:t>Installing Anaconda</a:t>
            </a:r>
            <a:endParaRPr sz="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5.1. Confirm folder content</a:t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575" y="2232125"/>
            <a:ext cx="6300574" cy="11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/>
        </p:nvSpPr>
        <p:spPr>
          <a:xfrm>
            <a:off x="553475" y="1316900"/>
            <a:ext cx="81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Make sure your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Hello World.ipynb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helloworld.py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files are both in the same folder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5.2. Compress folder</a:t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550" y="1485100"/>
            <a:ext cx="2700851" cy="34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 txBox="1"/>
          <p:nvPr/>
        </p:nvSpPr>
        <p:spPr>
          <a:xfrm>
            <a:off x="400800" y="1192825"/>
            <a:ext cx="54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Right Click on folder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Select Compress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187650" y="216350"/>
            <a:ext cx="8906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5.3. Rename compressed folder to Student ID &amp; Submit</a:t>
            </a:r>
            <a:endParaRPr/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075" y="1822650"/>
            <a:ext cx="470535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/>
        </p:nvSpPr>
        <p:spPr>
          <a:xfrm>
            <a:off x="715700" y="1326425"/>
            <a:ext cx="5496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Rename compressed folder to your Student ID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Submit on Moodle, under </a:t>
            </a:r>
            <a:r>
              <a:rPr b="1" i="1" lang="en-GB">
                <a:latin typeface="Helvetica Neue"/>
                <a:ea typeface="Helvetica Neue"/>
                <a:cs typeface="Helvetica Neue"/>
                <a:sym typeface="Helvetica Neue"/>
              </a:rPr>
              <a:t>“Lab 0”</a:t>
            </a:r>
            <a:endParaRPr b="1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1.1. Install Anaconda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139825" y="1106950"/>
            <a:ext cx="47841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/>
              <a:t>Go to </a:t>
            </a:r>
            <a:r>
              <a:rPr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https://www.anaconda.com/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https://www.anaconda.com/products/distribution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Download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button </a:t>
            </a: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should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match your Operating System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(and your machine specs)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Download, run and follow instructions on the installer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Installing on Windows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https://docs.anaconda.com/anaconda/install/windows/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Installing on Mac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https://docs.anaconda.com/anaconda/install/mac-os/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2875" y="1832200"/>
            <a:ext cx="4331127" cy="2414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8"/>
          <p:cNvCxnSpPr/>
          <p:nvPr/>
        </p:nvCxnSpPr>
        <p:spPr>
          <a:xfrm rot="10800000">
            <a:off x="4772400" y="3645250"/>
            <a:ext cx="1670100" cy="9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178175"/>
            <a:ext cx="582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1.2. Ignore Promotional Popups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48" y="1374150"/>
            <a:ext cx="4891650" cy="3168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/>
          <p:nvPr/>
        </p:nvCxnSpPr>
        <p:spPr>
          <a:xfrm flipH="1">
            <a:off x="5928775" y="1565000"/>
            <a:ext cx="1083900" cy="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7098550" y="1365050"/>
            <a:ext cx="146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"/>
                <a:ea typeface="Helvetica Neue"/>
                <a:cs typeface="Helvetica Neue"/>
                <a:sym typeface="Helvetica Neue"/>
              </a:rPr>
              <a:t>Click here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178175"/>
            <a:ext cx="767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1.3. Please Add to PATH environment variable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975" y="1097125"/>
            <a:ext cx="5037450" cy="39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3902950" y="1975350"/>
            <a:ext cx="4084200" cy="120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20"/>
          <p:cNvCxnSpPr>
            <a:endCxn id="112" idx="1"/>
          </p:cNvCxnSpPr>
          <p:nvPr/>
        </p:nvCxnSpPr>
        <p:spPr>
          <a:xfrm flipH="1" rot="10800000">
            <a:off x="3254050" y="2576550"/>
            <a:ext cx="648900" cy="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0"/>
          <p:cNvSpPr txBox="1"/>
          <p:nvPr/>
        </p:nvSpPr>
        <p:spPr>
          <a:xfrm>
            <a:off x="95525" y="1326775"/>
            <a:ext cx="35604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Please</a:t>
            </a: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 check this box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If you see anything about</a:t>
            </a:r>
            <a:r>
              <a:rPr b="1" lang="en-GB">
                <a:latin typeface="Helvetica Neue"/>
                <a:ea typeface="Helvetica Neue"/>
                <a:cs typeface="Helvetica Neue"/>
                <a:sym typeface="Helvetica Neue"/>
              </a:rPr>
              <a:t> adding to PATH environment variable,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choose YES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Please pay attention to the folder path at which the installer is going to install Anaconda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On macs, this should be your home directory: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latin typeface="Courier New"/>
                <a:ea typeface="Courier New"/>
                <a:cs typeface="Courier New"/>
                <a:sym typeface="Courier New"/>
              </a:rPr>
              <a:t>/Users/&lt;your_name&gt; </a:t>
            </a:r>
            <a:r>
              <a:rPr lang="en-GB" sz="1450"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endParaRPr sz="14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Courier New"/>
                <a:ea typeface="Courier New"/>
                <a:cs typeface="Courier New"/>
                <a:sym typeface="Courier New"/>
              </a:rPr>
              <a:t>/Users/</a:t>
            </a:r>
            <a:r>
              <a:rPr lang="en-GB" sz="1450">
                <a:latin typeface="Courier New"/>
                <a:ea typeface="Courier New"/>
                <a:cs typeface="Courier New"/>
                <a:sym typeface="Courier New"/>
              </a:rPr>
              <a:t>&lt;your_name&gt;</a:t>
            </a:r>
            <a:r>
              <a:rPr lang="en-GB" sz="1350">
                <a:latin typeface="Courier New"/>
                <a:ea typeface="Courier New"/>
                <a:cs typeface="Courier New"/>
                <a:sym typeface="Courier New"/>
              </a:rPr>
              <a:t>/opt/anaconda3</a:t>
            </a:r>
            <a:endParaRPr sz="19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28625" y="19075"/>
            <a:ext cx="9115500" cy="51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648875" y="2048525"/>
            <a:ext cx="7605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2. Running Jupyter Notebooks</a:t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178175"/>
            <a:ext cx="7341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2.1. Launch Terminal/Command Prompt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311700" y="1057600"/>
            <a:ext cx="549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Launch Terminal (Mac) / Command Prompt (Windows)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On Mac,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1. Command+Space (spotlight)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2. Type terminal and press return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000" y="1535550"/>
            <a:ext cx="4525624" cy="33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00" y="2252900"/>
            <a:ext cx="4065474" cy="2584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817788" y="4743300"/>
            <a:ext cx="8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MacOS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6140103" y="4743300"/>
            <a:ext cx="9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Windows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178175"/>
            <a:ext cx="8832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2.2. Creating a new folder, using the terminal/cmd. line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115200" y="1080000"/>
            <a:ext cx="5285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Enter the command: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pwd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(mac)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cd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(windows)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This would print the path of the current directory </a:t>
            </a: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you are in.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 Enter the command: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ls -lt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(mac)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dir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(windows)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This would print the contents of the current directory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Enter the command: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mkdir csc121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This would create a new folder by the name of csc121 at your current path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Enter the command: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ls -lt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(mac)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dir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(windows)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i="1" lang="en-GB">
                <a:latin typeface="Helvetica Neue"/>
                <a:ea typeface="Helvetica Neue"/>
                <a:cs typeface="Helvetica Neue"/>
                <a:sym typeface="Helvetica Neue"/>
              </a:rPr>
              <a:t>Check if the new folder is added to the list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Enter the command: 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cd csc121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Enter the command: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(mac)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cd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(windows)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363" y="1127950"/>
            <a:ext cx="3495675" cy="495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40656" l="40888" r="948" t="0"/>
          <a:stretch/>
        </p:blipFill>
        <p:spPr>
          <a:xfrm>
            <a:off x="5529375" y="1709575"/>
            <a:ext cx="3495650" cy="1500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5">
            <a:alphaModFix/>
          </a:blip>
          <a:srcRect b="63558" l="40624" r="0" t="0"/>
          <a:stretch/>
        </p:blipFill>
        <p:spPr>
          <a:xfrm>
            <a:off x="5029200" y="3295650"/>
            <a:ext cx="4009449" cy="11715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9375" y="4552927"/>
            <a:ext cx="3495651" cy="56547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1" name="Google Shape;141;p23"/>
          <p:cNvCxnSpPr/>
          <p:nvPr/>
        </p:nvCxnSpPr>
        <p:spPr>
          <a:xfrm flipH="1" rot="10800000">
            <a:off x="4600575" y="1261425"/>
            <a:ext cx="929100" cy="54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3"/>
          <p:cNvCxnSpPr/>
          <p:nvPr/>
        </p:nvCxnSpPr>
        <p:spPr>
          <a:xfrm flipH="1" rot="10800000">
            <a:off x="2838450" y="1762200"/>
            <a:ext cx="2657400" cy="2952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3"/>
          <p:cNvCxnSpPr/>
          <p:nvPr/>
        </p:nvCxnSpPr>
        <p:spPr>
          <a:xfrm>
            <a:off x="3609825" y="2771788"/>
            <a:ext cx="1791000" cy="514200"/>
          </a:xfrm>
          <a:prstGeom prst="bentConnector3">
            <a:avLst>
              <a:gd fmla="val 99460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3"/>
          <p:cNvCxnSpPr/>
          <p:nvPr/>
        </p:nvCxnSpPr>
        <p:spPr>
          <a:xfrm flipH="1" rot="10800000">
            <a:off x="2790825" y="3543300"/>
            <a:ext cx="2162100" cy="228600"/>
          </a:xfrm>
          <a:prstGeom prst="bentConnector3">
            <a:avLst>
              <a:gd fmla="val 441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3"/>
          <p:cNvCxnSpPr/>
          <p:nvPr/>
        </p:nvCxnSpPr>
        <p:spPr>
          <a:xfrm>
            <a:off x="3400425" y="4448175"/>
            <a:ext cx="2038500" cy="209700"/>
          </a:xfrm>
          <a:prstGeom prst="bentConnector3">
            <a:avLst>
              <a:gd fmla="val 63547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3"/>
          <p:cNvCxnSpPr/>
          <p:nvPr/>
        </p:nvCxnSpPr>
        <p:spPr>
          <a:xfrm>
            <a:off x="2562225" y="4781550"/>
            <a:ext cx="2819400" cy="2001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